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3" r:id="rId1"/>
  </p:sldMasterIdLst>
  <p:notesMasterIdLst>
    <p:notesMasterId r:id="rId14"/>
  </p:notesMasterIdLst>
  <p:sldIdLst>
    <p:sldId id="256" r:id="rId2"/>
    <p:sldId id="258" r:id="rId3"/>
    <p:sldId id="279" r:id="rId4"/>
    <p:sldId id="281" r:id="rId5"/>
    <p:sldId id="280" r:id="rId6"/>
    <p:sldId id="282" r:id="rId7"/>
    <p:sldId id="283" r:id="rId8"/>
    <p:sldId id="284" r:id="rId9"/>
    <p:sldId id="261" r:id="rId10"/>
    <p:sldId id="286" r:id="rId11"/>
    <p:sldId id="287" r:id="rId12"/>
    <p:sldId id="278" r:id="rId13"/>
  </p:sldIdLst>
  <p:sldSz cx="9144000" cy="5143500" type="screen16x9"/>
  <p:notesSz cx="6858000" cy="9144000"/>
  <p:embeddedFontLst>
    <p:embeddedFont>
      <p:font typeface="Lato" panose="020F0502020204030203" pitchFamily="34" charset="0"/>
      <p:regular r:id="rId15"/>
      <p:bold r:id="rId16"/>
      <p:italic r:id="rId17"/>
      <p:boldItalic r:id="rId18"/>
    </p:embeddedFont>
    <p:embeddedFont>
      <p:font typeface="Proxima Nova" panose="02000506030000020004" pitchFamily="2" charset="0"/>
      <p:regular r:id="rId19"/>
      <p:bold r:id="rId20"/>
      <p:italic r:id="rId21"/>
      <p:boldItalic r:id="rId22"/>
    </p:embeddedFont>
    <p:embeddedFont>
      <p:font typeface="Raleway" pitchFamily="2" charset="77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287"/>
    <p:restoredTop sz="94474"/>
  </p:normalViewPr>
  <p:slideViewPr>
    <p:cSldViewPr snapToGrid="0">
      <p:cViewPr varScale="1">
        <p:scale>
          <a:sx n="157" d="100"/>
          <a:sy n="157" d="100"/>
        </p:scale>
        <p:origin x="4032" y="16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3" name="Google Shape;13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9094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4067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5" name="Google Shape;295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04790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87690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1454b570c1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0" name="Google Shape;140;g1454b570c1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58317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44283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80655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08058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" name="Google Shape;168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3787800" cy="198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729595" y="3401500"/>
            <a:ext cx="3787800" cy="5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13" name="Google Shape;13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4" name="Google Shape;14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" name="Google Shape;16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3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3" name="Google Shape;113;p1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14" name="Google Shape;114;p1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;p1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6" name="Google Shape;116;p13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17" name="Google Shape;117;p13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8" name="Google Shape;118;p1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4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21" name="Google Shape;121;p1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" name="Google Shape;123;p15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24" name="Google Shape;124;p1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25;p1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6" name="Google Shape;126;p15"/>
          <p:cNvSpPr txBox="1">
            <a:spLocks noGrp="1"/>
          </p:cNvSpPr>
          <p:nvPr>
            <p:ph type="title" hasCustomPrompt="1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7" name="Google Shape;127;p15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8" name="Google Shape;128;p1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">
  <p:cSld name="TITLE_1">
    <p:bg>
      <p:bgPr>
        <a:solidFill>
          <a:schemeClr val="lt2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3787800" cy="198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1"/>
          </p:nvPr>
        </p:nvSpPr>
        <p:spPr>
          <a:xfrm>
            <a:off x="729595" y="3401500"/>
            <a:ext cx="3787800" cy="5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21" name="Google Shape;21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2" name="Google Shape;22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" name="Google Shape;24;p3"/>
          <p:cNvSpPr/>
          <p:nvPr/>
        </p:nvSpPr>
        <p:spPr>
          <a:xfrm>
            <a:off x="0" y="1"/>
            <a:ext cx="9144000" cy="467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" name="Google Shape;25;p3"/>
          <p:cNvGrpSpPr/>
          <p:nvPr/>
        </p:nvGrpSpPr>
        <p:grpSpPr>
          <a:xfrm>
            <a:off x="5063224" y="1313339"/>
            <a:ext cx="3459829" cy="2670551"/>
            <a:chOff x="3553042" y="1657806"/>
            <a:chExt cx="3461100" cy="2671532"/>
          </a:xfrm>
        </p:grpSpPr>
        <p:sp>
          <p:nvSpPr>
            <p:cNvPr id="26" name="Google Shape;26;p3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name="adj" fmla="val 25000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7;p3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name="adj" fmla="val 96745"/>
              </a:avLst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name="adj" fmla="val 98558"/>
              </a:avLst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9;p3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30;p3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name="adj" fmla="val 50000"/>
              </a:avLst>
            </a:pr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name="adj" fmla="val 1882"/>
              </a:avLst>
            </a:pr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name="adj" fmla="val 1764"/>
              </a:avLst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4" name="Google Shape;34;p3" descr="Component Detail"/>
          <p:cNvPicPr preferRelativeResize="0"/>
          <p:nvPr/>
        </p:nvPicPr>
        <p:blipFill rotWithShape="1">
          <a:blip r:embed="rId2">
            <a:alphaModFix/>
          </a:blip>
          <a:srcRect b="25075"/>
          <a:stretch/>
        </p:blipFill>
        <p:spPr>
          <a:xfrm>
            <a:off x="5161725" y="1399791"/>
            <a:ext cx="3262825" cy="183342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3"/>
          <p:cNvSpPr/>
          <p:nvPr/>
        </p:nvSpPr>
        <p:spPr>
          <a:xfrm flipH="1">
            <a:off x="5156196" y="1401826"/>
            <a:ext cx="3268577" cy="1812993"/>
          </a:xfrm>
          <a:prstGeom prst="rtTriangle">
            <a:avLst/>
          </a:prstGeom>
          <a:solidFill>
            <a:srgbClr val="000000">
              <a:alpha val="2745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6" name="Google Shape;36;p3"/>
          <p:cNvGrpSpPr/>
          <p:nvPr/>
        </p:nvGrpSpPr>
        <p:grpSpPr>
          <a:xfrm>
            <a:off x="7666681" y="2077877"/>
            <a:ext cx="1148179" cy="2282763"/>
            <a:chOff x="7666681" y="2077877"/>
            <a:chExt cx="1148179" cy="2282763"/>
          </a:xfrm>
        </p:grpSpPr>
        <p:grpSp>
          <p:nvGrpSpPr>
            <p:cNvPr id="37" name="Google Shape;37;p3"/>
            <p:cNvGrpSpPr/>
            <p:nvPr/>
          </p:nvGrpSpPr>
          <p:grpSpPr>
            <a:xfrm>
              <a:off x="7666681" y="2077877"/>
              <a:ext cx="1148179" cy="2282763"/>
              <a:chOff x="3983627" y="1676395"/>
              <a:chExt cx="1449538" cy="2881913"/>
            </a:xfrm>
          </p:grpSpPr>
          <p:sp>
            <p:nvSpPr>
              <p:cNvPr id="38" name="Google Shape;38;p3"/>
              <p:cNvSpPr/>
              <p:nvPr/>
            </p:nvSpPr>
            <p:spPr>
              <a:xfrm rot="-5400000">
                <a:off x="3276827" y="2404608"/>
                <a:ext cx="2860500" cy="1446900"/>
              </a:xfrm>
              <a:prstGeom prst="roundRect">
                <a:avLst>
                  <a:gd name="adj" fmla="val 4551"/>
                </a:avLst>
              </a:prstGeom>
              <a:solidFill>
                <a:srgbClr val="6666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" name="Google Shape;39;p3"/>
              <p:cNvSpPr/>
              <p:nvPr/>
            </p:nvSpPr>
            <p:spPr>
              <a:xfrm rot="-5400000">
                <a:off x="3279465" y="2383195"/>
                <a:ext cx="2860500" cy="1446900"/>
              </a:xfrm>
              <a:prstGeom prst="roundRect">
                <a:avLst>
                  <a:gd name="adj" fmla="val 4551"/>
                </a:avLst>
              </a:prstGeom>
              <a:solidFill>
                <a:srgbClr val="3333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" name="Google Shape;40;p3"/>
              <p:cNvSpPr/>
              <p:nvPr/>
            </p:nvSpPr>
            <p:spPr>
              <a:xfrm>
                <a:off x="4473243" y="4318802"/>
                <a:ext cx="472800" cy="76800"/>
              </a:xfrm>
              <a:prstGeom prst="roundRect">
                <a:avLst>
                  <a:gd name="adj" fmla="val 50000"/>
                </a:avLst>
              </a:prstGeom>
              <a:solidFill>
                <a:srgbClr val="4B4B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41" name="Google Shape;41;p3" descr="Mobile View"/>
            <p:cNvPicPr preferRelativeResize="0"/>
            <p:nvPr/>
          </p:nvPicPr>
          <p:blipFill rotWithShape="1">
            <a:blip r:embed="rId3">
              <a:alphaModFix/>
            </a:blip>
            <a:srcRect t="4362" b="4371"/>
            <a:stretch/>
          </p:blipFill>
          <p:spPr>
            <a:xfrm>
              <a:off x="7720839" y="2222723"/>
              <a:ext cx="1037555" cy="183341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" name="Google Shape;42;p3"/>
            <p:cNvSpPr/>
            <p:nvPr/>
          </p:nvSpPr>
          <p:spPr>
            <a:xfrm flipH="1">
              <a:off x="7722342" y="2222973"/>
              <a:ext cx="1037700" cy="1833000"/>
            </a:xfrm>
            <a:prstGeom prst="rtTriangle">
              <a:avLst/>
            </a:prstGeom>
            <a:solidFill>
              <a:srgbClr val="000000">
                <a:alpha val="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1">
  <p:cSld name="SECTION_TITLE_AND_DESCRIPTION_1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oogle Shape;44;p4" descr="Side view of hands writing in a notebook at a cafe"/>
          <p:cNvPicPr preferRelativeResize="0"/>
          <p:nvPr/>
        </p:nvPicPr>
        <p:blipFill rotWithShape="1">
          <a:blip r:embed="rId2">
            <a:alphaModFix/>
          </a:blip>
          <a:srcRect l="9049" t="12064" r="54351" b="26445"/>
          <a:stretch/>
        </p:blipFill>
        <p:spPr>
          <a:xfrm>
            <a:off x="1" y="-50"/>
            <a:ext cx="4572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4"/>
          <p:cNvSpPr/>
          <p:nvPr/>
        </p:nvSpPr>
        <p:spPr>
          <a:xfrm>
            <a:off x="1650" y="0"/>
            <a:ext cx="4568700" cy="5143500"/>
          </a:xfrm>
          <a:prstGeom prst="rect">
            <a:avLst/>
          </a:prstGeom>
          <a:solidFill>
            <a:srgbClr val="178D7D">
              <a:alpha val="67843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6" name="Google Shape;46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7" name="Google Shape;47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48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9" name="Google Shape;49;p4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4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4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4"/>
          <p:cNvSpPr txBox="1">
            <a:spLocks noGrp="1"/>
          </p:cNvSpPr>
          <p:nvPr>
            <p:ph type="sldNum" idx="12"/>
          </p:nvPr>
        </p:nvSpPr>
        <p:spPr>
          <a:xfrm>
            <a:off x="8536300" y="474985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1 2">
  <p:cSld name="SECTION_TITLE_AND_DESCRIPTION_1_2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5"/>
          <p:cNvPicPr preferRelativeResize="0"/>
          <p:nvPr/>
        </p:nvPicPr>
        <p:blipFill rotWithShape="1">
          <a:blip r:embed="rId2">
            <a:alphaModFix/>
          </a:blip>
          <a:srcRect l="31882" t="8095" r="25713"/>
          <a:stretch/>
        </p:blipFill>
        <p:spPr>
          <a:xfrm>
            <a:off x="0" y="0"/>
            <a:ext cx="45752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5"/>
          <p:cNvSpPr/>
          <p:nvPr/>
        </p:nvSpPr>
        <p:spPr>
          <a:xfrm>
            <a:off x="-75" y="0"/>
            <a:ext cx="4572000" cy="5143500"/>
          </a:xfrm>
          <a:prstGeom prst="rect">
            <a:avLst/>
          </a:prstGeom>
          <a:solidFill>
            <a:srgbClr val="178D7D">
              <a:alpha val="67843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6" name="Google Shape;56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7" name="Google Shape;57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9" name="Google Shape;59;p5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5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1" name="Google Shape;61;p5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2" name="Google Shape;62;p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7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1" name="Google Shape;71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2" name="Google Shape;72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73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4" name="Google Shape;74;p7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5" name="Google Shape;75;p7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76" name="Google Shape;76;p7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77" name="Google Shape;77;p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Google Shape;87;p9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88" name="Google Shape;88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89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0" name="Google Shape;90;p9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1" name="Google Shape;91;p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0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4" name="Google Shape;94;p10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95" name="Google Shape;95;p1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96;p1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7" name="Google Shape;97;p10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98" name="Google Shape;98;p10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9" name="Google Shape;99;p10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00" name="Google Shape;100;p1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1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3" name="Google Shape;103;p11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04" name="Google Shape;104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6" name="Google Shape;106;p11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07" name="Google Shape;107;p1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1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3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7"/>
          <p:cNvSpPr txBox="1">
            <a:spLocks noGrp="1"/>
          </p:cNvSpPr>
          <p:nvPr>
            <p:ph type="ctrTitle"/>
          </p:nvPr>
        </p:nvSpPr>
        <p:spPr>
          <a:xfrm>
            <a:off x="580767" y="482391"/>
            <a:ext cx="6070500" cy="14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 dirty="0"/>
              <a:t>Final Project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endParaRPr dirty="0"/>
          </a:p>
        </p:txBody>
      </p:sp>
      <p:pic>
        <p:nvPicPr>
          <p:cNvPr id="136" name="Google Shape;136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0767" y="1620942"/>
            <a:ext cx="4707305" cy="2081334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17"/>
          <p:cNvSpPr txBox="1"/>
          <p:nvPr/>
        </p:nvSpPr>
        <p:spPr>
          <a:xfrm>
            <a:off x="6859815" y="1613465"/>
            <a:ext cx="2073827" cy="2862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rgbClr val="24292F"/>
                </a:solidFill>
                <a:latin typeface="Arial"/>
                <a:ea typeface="Arial"/>
                <a:cs typeface="Arial"/>
                <a:sym typeface="Arial"/>
              </a:rPr>
              <a:t>Anna Day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solidFill>
                <a:srgbClr val="24292F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dirty="0">
              <a:solidFill>
                <a:srgbClr val="24292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solidFill>
                <a:srgbClr val="24292F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rgbClr val="24292F"/>
                </a:solidFill>
                <a:latin typeface="Arial"/>
                <a:ea typeface="Arial"/>
                <a:cs typeface="Arial"/>
                <a:sym typeface="Arial"/>
              </a:rPr>
              <a:t>John Arney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solidFill>
                <a:srgbClr val="24292F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dirty="0">
              <a:solidFill>
                <a:srgbClr val="24292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solidFill>
                <a:srgbClr val="24292F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dirty="0">
              <a:solidFill>
                <a:srgbClr val="24292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rgbClr val="24292F"/>
                </a:solidFill>
                <a:latin typeface="Arial"/>
                <a:ea typeface="Arial"/>
                <a:cs typeface="Arial"/>
                <a:sym typeface="Arial"/>
              </a:rPr>
              <a:t>Eva Hawkins</a:t>
            </a:r>
            <a:endParaRPr dirty="0"/>
          </a:p>
        </p:txBody>
      </p:sp>
      <p:pic>
        <p:nvPicPr>
          <p:cNvPr id="2" name="Google Shape;143;p18">
            <a:extLst>
              <a:ext uri="{FF2B5EF4-FFF2-40B4-BE49-F238E27FC236}">
                <a16:creationId xmlns:a16="http://schemas.microsoft.com/office/drawing/2014/main" id="{20B4C2BD-F4FF-133A-0C6C-57F2BB5F3AF3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28845" y="2076103"/>
            <a:ext cx="1098884" cy="11710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145;p18">
            <a:extLst>
              <a:ext uri="{FF2B5EF4-FFF2-40B4-BE49-F238E27FC236}">
                <a16:creationId xmlns:a16="http://schemas.microsoft.com/office/drawing/2014/main" id="{E6B1CE8E-3A6F-4735-ED2A-6A34A81933E8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28845" y="793111"/>
            <a:ext cx="1098884" cy="1181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44;p18">
            <a:extLst>
              <a:ext uri="{FF2B5EF4-FFF2-40B4-BE49-F238E27FC236}">
                <a16:creationId xmlns:a16="http://schemas.microsoft.com/office/drawing/2014/main" id="{416AF0DC-CC94-F92B-1CFB-846CAA1D98BC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60930" y="3377227"/>
            <a:ext cx="1098885" cy="10985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8"/>
          <p:cNvSpPr txBox="1">
            <a:spLocks noGrp="1"/>
          </p:cNvSpPr>
          <p:nvPr>
            <p:ph type="title"/>
          </p:nvPr>
        </p:nvSpPr>
        <p:spPr>
          <a:xfrm>
            <a:off x="162047" y="147675"/>
            <a:ext cx="3300900" cy="16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sz="3000" dirty="0"/>
              <a:t>Results</a:t>
            </a:r>
            <a:endParaRPr sz="3000" dirty="0"/>
          </a:p>
        </p:txBody>
      </p:sp>
      <p:sp>
        <p:nvSpPr>
          <p:cNvPr id="224" name="Google Shape;224;p28"/>
          <p:cNvSpPr txBox="1">
            <a:spLocks noGrp="1"/>
          </p:cNvSpPr>
          <p:nvPr>
            <p:ph type="body" idx="2"/>
          </p:nvPr>
        </p:nvSpPr>
        <p:spPr>
          <a:xfrm>
            <a:off x="4826984" y="449799"/>
            <a:ext cx="4154969" cy="4539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>
              <a:lnSpc>
                <a:spcPct val="100000"/>
              </a:lnSpc>
              <a:buClr>
                <a:srgbClr val="000000"/>
              </a:buClr>
              <a:buSzPts val="1300"/>
              <a:buFont typeface="Arial"/>
              <a:buNone/>
            </a:pPr>
            <a:r>
              <a:rPr lang="en-US" sz="1400" dirty="0">
                <a:solidFill>
                  <a:srgbClr val="24292F"/>
                </a:solidFill>
                <a:latin typeface="Arial"/>
                <a:cs typeface="Arial"/>
                <a:sym typeface="Arial"/>
              </a:rPr>
              <a:t>“Real Time” Data Input</a:t>
            </a:r>
          </a:p>
          <a:p>
            <a:pPr indent="-228600">
              <a:lnSpc>
                <a:spcPct val="100000"/>
              </a:lnSpc>
              <a:buClr>
                <a:srgbClr val="000000"/>
              </a:buClr>
              <a:buFont typeface="Arial"/>
              <a:buNone/>
            </a:pPr>
            <a:r>
              <a:rPr lang="en-US" sz="1400" dirty="0">
                <a:solidFill>
                  <a:srgbClr val="24292F"/>
                </a:solidFill>
                <a:latin typeface="Arial"/>
                <a:cs typeface="Arial"/>
                <a:sym typeface="Arial"/>
              </a:rPr>
              <a:t>New dataset was taken from the past 3 weeks and ran in model to simulate an operators view of actual and simulated N-Butane Vol%</a:t>
            </a:r>
          </a:p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endParaRPr lang="en-US" sz="1400" dirty="0"/>
          </a:p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endParaRPr lang="en-US" sz="1400" dirty="0"/>
          </a:p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endParaRPr lang="en-US" sz="1400" dirty="0"/>
          </a:p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endParaRPr lang="en-US" sz="1400" dirty="0"/>
          </a:p>
          <a:p>
            <a:pPr lvl="0" indent="-228600">
              <a:lnSpc>
                <a:spcPct val="100000"/>
              </a:lnSpc>
              <a:buClr>
                <a:srgbClr val="000000"/>
              </a:buClr>
              <a:buNone/>
            </a:pPr>
            <a:endParaRPr lang="en-US" sz="1400" dirty="0">
              <a:solidFill>
                <a:srgbClr val="24292F"/>
              </a:solidFill>
              <a:latin typeface="Arial"/>
              <a:cs typeface="Arial"/>
            </a:endParaRPr>
          </a:p>
          <a:p>
            <a:pPr lvl="0" indent="-228600">
              <a:lnSpc>
                <a:spcPct val="100000"/>
              </a:lnSpc>
              <a:buClr>
                <a:srgbClr val="000000"/>
              </a:buClr>
              <a:buNone/>
            </a:pPr>
            <a:r>
              <a:rPr lang="en-US" sz="1400" dirty="0">
                <a:solidFill>
                  <a:srgbClr val="24292F"/>
                </a:solidFill>
                <a:latin typeface="Arial"/>
                <a:cs typeface="Arial"/>
              </a:rPr>
              <a:t>Performance Metrics</a:t>
            </a:r>
            <a:endParaRPr sz="1400" dirty="0">
              <a:solidFill>
                <a:srgbClr val="24292F"/>
              </a:solidFill>
              <a:latin typeface="Arial"/>
              <a:cs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C36E86-C059-605F-BE48-EFB06A0B5CFF}"/>
              </a:ext>
            </a:extLst>
          </p:cNvPr>
          <p:cNvSpPr txBox="1"/>
          <p:nvPr/>
        </p:nvSpPr>
        <p:spPr>
          <a:xfrm>
            <a:off x="104488" y="1342432"/>
            <a:ext cx="4154969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4292F"/>
                </a:solidFill>
                <a:ea typeface="Lato"/>
                <a:sym typeface="Lato"/>
              </a:rPr>
              <a:t>The model testing performance, when used to predict the X_test split, was quite robust though not perfect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2E7BC82-9CD2-AF4B-405B-F7A0B4F9F6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434" y="2081096"/>
            <a:ext cx="2955575" cy="20182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9E1E7B2-8AF1-7C5D-71B7-88802F252E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0160" y="1834875"/>
            <a:ext cx="1222084" cy="32321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501BC4-4E72-98F2-F25F-9D59964C2F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9833" y="1473466"/>
            <a:ext cx="4329679" cy="97816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9B0F9D8-B22C-9B35-49AD-E06E7501C6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73567" y="2259952"/>
            <a:ext cx="1825537" cy="19168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6D26E61-A631-4EAA-0F1C-996ECA6E3E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09833" y="2968857"/>
            <a:ext cx="4367663" cy="1761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8551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8"/>
          <p:cNvSpPr txBox="1">
            <a:spLocks noGrp="1"/>
          </p:cNvSpPr>
          <p:nvPr>
            <p:ph type="title"/>
          </p:nvPr>
        </p:nvSpPr>
        <p:spPr>
          <a:xfrm>
            <a:off x="162047" y="147675"/>
            <a:ext cx="3704100" cy="16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sz="3000" dirty="0"/>
              <a:t>Recommendation</a:t>
            </a:r>
            <a:endParaRPr sz="3000" dirty="0"/>
          </a:p>
        </p:txBody>
      </p:sp>
      <p:sp>
        <p:nvSpPr>
          <p:cNvPr id="223" name="Google Shape;223;p28"/>
          <p:cNvSpPr txBox="1">
            <a:spLocks noGrp="1"/>
          </p:cNvSpPr>
          <p:nvPr>
            <p:ph type="subTitle" idx="1"/>
          </p:nvPr>
        </p:nvSpPr>
        <p:spPr>
          <a:xfrm>
            <a:off x="-173625" y="1834875"/>
            <a:ext cx="45216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 sz="1600" b="1" i="0" dirty="0">
                <a:solidFill>
                  <a:srgbClr val="24292F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endParaRPr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5F6005-E107-BEAB-00A5-B344DD145C00}"/>
              </a:ext>
            </a:extLst>
          </p:cNvPr>
          <p:cNvSpPr txBox="1"/>
          <p:nvPr/>
        </p:nvSpPr>
        <p:spPr>
          <a:xfrm>
            <a:off x="135797" y="1228531"/>
            <a:ext cx="4350807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4292F"/>
                </a:solidFill>
                <a:ea typeface="Lato"/>
              </a:rPr>
              <a:t>In conclusion, there is certainly limitations to the model.</a:t>
            </a:r>
          </a:p>
          <a:p>
            <a:endParaRPr lang="en-US" dirty="0">
              <a:solidFill>
                <a:srgbClr val="24292F"/>
              </a:solidFill>
              <a:ea typeface="Lato"/>
            </a:endParaRPr>
          </a:p>
          <a:p>
            <a:r>
              <a:rPr lang="en-US" dirty="0">
                <a:solidFill>
                  <a:srgbClr val="24292F"/>
                </a:solidFill>
                <a:ea typeface="Lato"/>
              </a:rPr>
              <a:t>While it does not predict the N-Butane Vol% exactly, it does seem to trend the general direction of the N-Butane Vol%, and generally predicts this figure within 2-5 Vol% points. </a:t>
            </a:r>
          </a:p>
          <a:p>
            <a:endParaRPr lang="en-US" dirty="0">
              <a:solidFill>
                <a:srgbClr val="24292F"/>
              </a:solidFill>
              <a:ea typeface="Lato"/>
            </a:endParaRPr>
          </a:p>
          <a:p>
            <a:r>
              <a:rPr lang="en-US" dirty="0">
                <a:solidFill>
                  <a:srgbClr val="24292F"/>
                </a:solidFill>
                <a:ea typeface="Lato"/>
              </a:rPr>
              <a:t>By only allowing the prediction to occur when all input data streams are within normal operating conditions, performance is likely to improve.</a:t>
            </a:r>
          </a:p>
        </p:txBody>
      </p:sp>
      <p:sp>
        <p:nvSpPr>
          <p:cNvPr id="4" name="Google Shape;222;p28">
            <a:extLst>
              <a:ext uri="{FF2B5EF4-FFF2-40B4-BE49-F238E27FC236}">
                <a16:creationId xmlns:a16="http://schemas.microsoft.com/office/drawing/2014/main" id="{3AA6EADB-3393-6E6E-3127-3A8F38457790}"/>
              </a:ext>
            </a:extLst>
          </p:cNvPr>
          <p:cNvSpPr txBox="1">
            <a:spLocks/>
          </p:cNvSpPr>
          <p:nvPr/>
        </p:nvSpPr>
        <p:spPr>
          <a:xfrm>
            <a:off x="4657397" y="147675"/>
            <a:ext cx="3704100" cy="701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dirty="0"/>
              <a:t>Dashboard</a:t>
            </a:r>
          </a:p>
        </p:txBody>
      </p:sp>
      <p:sp>
        <p:nvSpPr>
          <p:cNvPr id="2" name="Sun 1">
            <a:extLst>
              <a:ext uri="{FF2B5EF4-FFF2-40B4-BE49-F238E27FC236}">
                <a16:creationId xmlns:a16="http://schemas.microsoft.com/office/drawing/2014/main" id="{5B868463-B9E9-C885-EC6E-F234CE98E3C8}"/>
              </a:ext>
            </a:extLst>
          </p:cNvPr>
          <p:cNvSpPr/>
          <p:nvPr/>
        </p:nvSpPr>
        <p:spPr>
          <a:xfrm>
            <a:off x="5130350" y="1151597"/>
            <a:ext cx="3431024" cy="3177642"/>
          </a:xfrm>
          <a:prstGeom prst="su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Presentation</a:t>
            </a:r>
          </a:p>
        </p:txBody>
      </p:sp>
    </p:spTree>
    <p:extLst>
      <p:ext uri="{BB962C8B-B14F-4D97-AF65-F5344CB8AC3E}">
        <p14:creationId xmlns:p14="http://schemas.microsoft.com/office/powerpoint/2010/main" val="14605697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9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dirty="0"/>
              <a:t>Questions?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9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</a:pPr>
            <a:r>
              <a:rPr lang="en-US"/>
              <a:t>T0pic</a:t>
            </a:r>
            <a:endParaRPr/>
          </a:p>
        </p:txBody>
      </p:sp>
      <p:sp>
        <p:nvSpPr>
          <p:cNvPr id="151" name="Google Shape;151;p19"/>
          <p:cNvSpPr txBox="1">
            <a:spLocks noGrp="1"/>
          </p:cNvSpPr>
          <p:nvPr>
            <p:ph type="body" idx="2"/>
          </p:nvPr>
        </p:nvSpPr>
        <p:spPr>
          <a:xfrm>
            <a:off x="4636076" y="649500"/>
            <a:ext cx="4509115" cy="30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00000"/>
              </a:lnSpc>
              <a:buClr>
                <a:srgbClr val="000000"/>
              </a:buClr>
              <a:buNone/>
            </a:pPr>
            <a:r>
              <a:rPr lang="en-US" sz="1400" dirty="0">
                <a:solidFill>
                  <a:srgbClr val="24292F"/>
                </a:solidFill>
                <a:latin typeface="Arial"/>
                <a:cs typeface="Arial"/>
                <a:sym typeface="Arial"/>
              </a:rPr>
              <a:t>Prediction of Normal Butane Recycle to Reactor</a:t>
            </a:r>
          </a:p>
          <a:p>
            <a:pPr marL="0" indent="0">
              <a:lnSpc>
                <a:spcPct val="100000"/>
              </a:lnSpc>
              <a:buClr>
                <a:srgbClr val="000000"/>
              </a:buClr>
              <a:buNone/>
            </a:pPr>
            <a:endParaRPr lang="en-US" sz="1400" dirty="0">
              <a:solidFill>
                <a:srgbClr val="24292F"/>
              </a:solidFill>
              <a:latin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  <a:buClr>
                <a:srgbClr val="000000"/>
              </a:buClr>
              <a:buNone/>
            </a:pPr>
            <a:r>
              <a:rPr lang="en-US" sz="1400" dirty="0">
                <a:solidFill>
                  <a:srgbClr val="24292F"/>
                </a:solidFill>
                <a:latin typeface="Arial"/>
                <a:cs typeface="Arial"/>
                <a:sym typeface="Arial"/>
              </a:rPr>
              <a:t>Utilize plant data from multiple unit assets to develop machine learning methods to predict "live" volume percentage of N-Butane build up in Tower A recycle line to Reactor. </a:t>
            </a:r>
          </a:p>
          <a:p>
            <a:pPr marL="0" indent="0">
              <a:lnSpc>
                <a:spcPct val="100000"/>
              </a:lnSpc>
              <a:buClr>
                <a:srgbClr val="000000"/>
              </a:buClr>
              <a:buNone/>
            </a:pPr>
            <a:endParaRPr lang="en-US" sz="1400" dirty="0">
              <a:solidFill>
                <a:srgbClr val="24292F"/>
              </a:solidFill>
              <a:latin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  <a:buClr>
                <a:srgbClr val="000000"/>
              </a:buClr>
              <a:buNone/>
            </a:pPr>
            <a:r>
              <a:rPr lang="en-US" sz="1400" dirty="0">
                <a:solidFill>
                  <a:srgbClr val="24292F"/>
                </a:solidFill>
                <a:latin typeface="Arial"/>
                <a:cs typeface="Arial"/>
                <a:sym typeface="Arial"/>
              </a:rPr>
              <a:t>Reason for Choosing Topic</a:t>
            </a:r>
          </a:p>
          <a:p>
            <a:pPr marL="0" indent="0">
              <a:lnSpc>
                <a:spcPct val="100000"/>
              </a:lnSpc>
              <a:buClr>
                <a:srgbClr val="000000"/>
              </a:buClr>
              <a:buNone/>
            </a:pPr>
            <a:r>
              <a:rPr lang="en-US" sz="1400" dirty="0">
                <a:solidFill>
                  <a:srgbClr val="24292F"/>
                </a:solidFill>
                <a:latin typeface="Arial"/>
                <a:cs typeface="Arial"/>
                <a:sym typeface="Proxima Nova"/>
              </a:rPr>
              <a:t>Real World Topic</a:t>
            </a:r>
            <a:endParaRPr lang="en-US" sz="1400" dirty="0">
              <a:solidFill>
                <a:srgbClr val="24292F"/>
              </a:solidFill>
              <a:latin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  <a:buClr>
                <a:srgbClr val="000000"/>
              </a:buClr>
              <a:buNone/>
            </a:pPr>
            <a:r>
              <a:rPr lang="en-US" sz="1400" dirty="0">
                <a:solidFill>
                  <a:srgbClr val="24292F"/>
                </a:solidFill>
                <a:latin typeface="Arial"/>
                <a:cs typeface="Arial"/>
                <a:sym typeface="Proxima Nova"/>
              </a:rPr>
              <a:t>Availability of Unique Datasets</a:t>
            </a:r>
            <a:endParaRPr lang="en-US" sz="1400" dirty="0">
              <a:solidFill>
                <a:srgbClr val="24292F"/>
              </a:solidFill>
              <a:latin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  <a:buClr>
                <a:srgbClr val="000000"/>
              </a:buClr>
              <a:buNone/>
            </a:pPr>
            <a:r>
              <a:rPr lang="en-US" sz="1400" dirty="0">
                <a:solidFill>
                  <a:srgbClr val="24292F"/>
                </a:solidFill>
                <a:latin typeface="Arial"/>
                <a:cs typeface="Arial"/>
                <a:sym typeface="Proxima Nova"/>
              </a:rPr>
              <a:t>Shows Machine Learning Potential</a:t>
            </a:r>
            <a:endParaRPr lang="en-US" sz="1400" dirty="0">
              <a:solidFill>
                <a:srgbClr val="24292F"/>
              </a:solidFill>
              <a:latin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  <a:buClr>
                <a:srgbClr val="000000"/>
              </a:buClr>
              <a:buNone/>
            </a:pPr>
            <a:r>
              <a:rPr lang="en-US" sz="1400" dirty="0">
                <a:solidFill>
                  <a:srgbClr val="24292F"/>
                </a:solidFill>
                <a:latin typeface="Arial"/>
                <a:cs typeface="Arial"/>
                <a:sym typeface="Proxima Nova"/>
              </a:rPr>
              <a:t>$1.2M Annual Cost Benefits</a:t>
            </a:r>
            <a:endParaRPr lang="en-US" sz="1400" dirty="0">
              <a:solidFill>
                <a:srgbClr val="24292F"/>
              </a:solidFill>
              <a:latin typeface="Arial"/>
              <a:cs typeface="Arial"/>
              <a:sym typeface="Arial"/>
            </a:endParaRPr>
          </a:p>
          <a:p>
            <a:pPr marL="14605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endParaRPr sz="2400" dirty="0">
              <a:solidFill>
                <a:schemeClr val="dk2"/>
              </a:solidFill>
            </a:endParaRPr>
          </a:p>
        </p:txBody>
      </p:sp>
      <p:pic>
        <p:nvPicPr>
          <p:cNvPr id="153" name="Google Shape;153;p19" descr="Krotz Springs - Delek U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0000" y="2090853"/>
            <a:ext cx="2886306" cy="28863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8"/>
          <p:cNvSpPr txBox="1">
            <a:spLocks noGrp="1"/>
          </p:cNvSpPr>
          <p:nvPr>
            <p:ph type="title"/>
          </p:nvPr>
        </p:nvSpPr>
        <p:spPr>
          <a:xfrm>
            <a:off x="280979" y="146967"/>
            <a:ext cx="3300900" cy="16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sz="3000" dirty="0"/>
              <a:t>Background</a:t>
            </a:r>
            <a:endParaRPr sz="3000" dirty="0"/>
          </a:p>
        </p:txBody>
      </p:sp>
      <p:sp>
        <p:nvSpPr>
          <p:cNvPr id="223" name="Google Shape;223;p28"/>
          <p:cNvSpPr txBox="1">
            <a:spLocks noGrp="1"/>
          </p:cNvSpPr>
          <p:nvPr>
            <p:ph type="subTitle" idx="1"/>
          </p:nvPr>
        </p:nvSpPr>
        <p:spPr>
          <a:xfrm>
            <a:off x="0" y="1361632"/>
            <a:ext cx="4521600" cy="3356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rgbClr val="000000"/>
              </a:buClr>
              <a:buSzPts val="1300"/>
            </a:pPr>
            <a:r>
              <a:rPr lang="en-US" sz="1400" dirty="0">
                <a:solidFill>
                  <a:srgbClr val="24292F"/>
                </a:solidFill>
                <a:latin typeface="Arial"/>
                <a:cs typeface="Arial"/>
              </a:rPr>
              <a:t>In gasoline refining, Butylene and Isobutane combine to create Alkylate, a major blend component in gasoline. </a:t>
            </a:r>
          </a:p>
          <a:p>
            <a:pPr marL="0" indent="0">
              <a:buClr>
                <a:srgbClr val="000000"/>
              </a:buClr>
              <a:buSzPts val="1300"/>
            </a:pPr>
            <a:endParaRPr lang="en-US" sz="1400" dirty="0">
              <a:solidFill>
                <a:srgbClr val="24292F"/>
              </a:solidFill>
              <a:latin typeface="Arial"/>
              <a:cs typeface="Arial"/>
            </a:endParaRPr>
          </a:p>
          <a:p>
            <a:pPr marL="0" indent="0">
              <a:buClr>
                <a:srgbClr val="000000"/>
              </a:buClr>
              <a:buSzPts val="1300"/>
            </a:pPr>
            <a:r>
              <a:rPr lang="en-US" sz="1400" dirty="0">
                <a:solidFill>
                  <a:srgbClr val="24292F"/>
                </a:solidFill>
                <a:latin typeface="Arial"/>
                <a:cs typeface="Arial"/>
              </a:rPr>
              <a:t>Because normal butane is inert in the reaction, excess normal butane accumulates in the recycle stream, resulting in unfavorable reaction conditions.</a:t>
            </a:r>
          </a:p>
          <a:p>
            <a:pPr marL="146050" indent="0"/>
            <a:endParaRPr lang="en-US" dirty="0"/>
          </a:p>
        </p:txBody>
      </p:sp>
      <p:sp>
        <p:nvSpPr>
          <p:cNvPr id="224" name="Google Shape;224;p28"/>
          <p:cNvSpPr txBox="1">
            <a:spLocks noGrp="1"/>
          </p:cNvSpPr>
          <p:nvPr>
            <p:ph type="body" idx="2"/>
          </p:nvPr>
        </p:nvSpPr>
        <p:spPr>
          <a:xfrm>
            <a:off x="4826984" y="449799"/>
            <a:ext cx="4154969" cy="4507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lnSpc>
                <a:spcPct val="100000"/>
              </a:lnSpc>
              <a:buClr>
                <a:srgbClr val="000000"/>
              </a:buClr>
              <a:buNone/>
            </a:pPr>
            <a:r>
              <a:rPr lang="en-US" sz="1400" dirty="0">
                <a:solidFill>
                  <a:srgbClr val="24292F"/>
                </a:solidFill>
                <a:latin typeface="Arial"/>
                <a:cs typeface="Arial"/>
              </a:rPr>
              <a:t>Challenges:</a:t>
            </a:r>
          </a:p>
          <a:p>
            <a:pPr marL="0" lvl="0" indent="0">
              <a:lnSpc>
                <a:spcPct val="100000"/>
              </a:lnSpc>
              <a:buClr>
                <a:srgbClr val="000000"/>
              </a:buClr>
              <a:buNone/>
            </a:pPr>
            <a:endParaRPr lang="en-US" sz="1400" dirty="0">
              <a:solidFill>
                <a:srgbClr val="24292F"/>
              </a:solidFill>
              <a:latin typeface="Arial"/>
              <a:cs typeface="Arial"/>
            </a:endParaRPr>
          </a:p>
          <a:p>
            <a:pPr marL="285750" lvl="0" indent="-285750">
              <a:lnSpc>
                <a:spcPct val="100000"/>
              </a:lnSpc>
              <a:buClr>
                <a:srgbClr val="000000"/>
              </a:buClr>
              <a:buFontTx/>
              <a:buChar char="-"/>
            </a:pPr>
            <a:r>
              <a:rPr lang="en-US" sz="1400" dirty="0">
                <a:solidFill>
                  <a:srgbClr val="24292F"/>
                </a:solidFill>
                <a:latin typeface="Arial"/>
                <a:cs typeface="Arial"/>
              </a:rPr>
              <a:t>Lab sample frequency periods </a:t>
            </a:r>
          </a:p>
          <a:p>
            <a:pPr marL="0" lvl="0" indent="0">
              <a:lnSpc>
                <a:spcPct val="100000"/>
              </a:lnSpc>
              <a:buClr>
                <a:srgbClr val="000000"/>
              </a:buClr>
              <a:buNone/>
            </a:pPr>
            <a:endParaRPr lang="en-US" sz="1400" dirty="0">
              <a:solidFill>
                <a:srgbClr val="24292F"/>
              </a:solidFill>
              <a:latin typeface="Arial"/>
              <a:cs typeface="Arial"/>
            </a:endParaRPr>
          </a:p>
          <a:p>
            <a:pPr marL="285750" lvl="0" indent="-285750">
              <a:lnSpc>
                <a:spcPct val="100000"/>
              </a:lnSpc>
              <a:buClr>
                <a:srgbClr val="000000"/>
              </a:buClr>
              <a:buFontTx/>
              <a:buChar char="-"/>
            </a:pPr>
            <a:r>
              <a:rPr lang="en-US" sz="1400" dirty="0">
                <a:solidFill>
                  <a:srgbClr val="24292F"/>
                </a:solidFill>
                <a:latin typeface="Arial"/>
                <a:cs typeface="Arial"/>
              </a:rPr>
              <a:t>Online Analyzer is expensive and corrodes due to acidic reaction catalyst</a:t>
            </a:r>
          </a:p>
          <a:p>
            <a:pPr marL="0" lvl="0" indent="0">
              <a:lnSpc>
                <a:spcPct val="100000"/>
              </a:lnSpc>
              <a:buClr>
                <a:srgbClr val="000000"/>
              </a:buClr>
              <a:buNone/>
            </a:pPr>
            <a:endParaRPr lang="en-US" sz="1400" dirty="0">
              <a:solidFill>
                <a:srgbClr val="24292F"/>
              </a:solidFill>
              <a:latin typeface="Arial"/>
              <a:cs typeface="Arial"/>
            </a:endParaRPr>
          </a:p>
          <a:p>
            <a:pPr marL="285750" lvl="0" indent="-285750">
              <a:lnSpc>
                <a:spcPct val="100000"/>
              </a:lnSpc>
              <a:buClr>
                <a:srgbClr val="000000"/>
              </a:buClr>
              <a:buFontTx/>
              <a:buChar char="-"/>
            </a:pPr>
            <a:r>
              <a:rPr lang="en-US" sz="1400" dirty="0">
                <a:solidFill>
                  <a:srgbClr val="24292F"/>
                </a:solidFill>
                <a:latin typeface="Arial"/>
                <a:cs typeface="Arial"/>
              </a:rPr>
              <a:t>Subtle N-Butane accumulation is difficult for humans to recognize effectively</a:t>
            </a:r>
          </a:p>
          <a:p>
            <a:pPr marL="0" lvl="0" indent="0">
              <a:lnSpc>
                <a:spcPct val="100000"/>
              </a:lnSpc>
              <a:buClr>
                <a:srgbClr val="000000"/>
              </a:buClr>
              <a:buNone/>
            </a:pPr>
            <a:endParaRPr lang="en-US" sz="1400" dirty="0">
              <a:solidFill>
                <a:srgbClr val="24292F"/>
              </a:solidFill>
              <a:latin typeface="Arial"/>
              <a:cs typeface="Arial"/>
            </a:endParaRPr>
          </a:p>
          <a:p>
            <a:pPr marL="146050" lvl="0" indent="0">
              <a:buNone/>
            </a:pPr>
            <a:endParaRPr lang="en-US" dirty="0"/>
          </a:p>
          <a:p>
            <a:pPr marL="514350" lvl="0" indent="-285750">
              <a:buFontTx/>
              <a:buChar char="-"/>
            </a:pPr>
            <a:endParaRPr sz="1400" dirty="0"/>
          </a:p>
        </p:txBody>
      </p:sp>
      <p:pic>
        <p:nvPicPr>
          <p:cNvPr id="1030" name="Picture 6" descr="Butene molecule c4h8 modeled 3D - TurboSquid 1541335">
            <a:extLst>
              <a:ext uri="{FF2B5EF4-FFF2-40B4-BE49-F238E27FC236}">
                <a16:creationId xmlns:a16="http://schemas.microsoft.com/office/drawing/2014/main" id="{34B4420B-B567-1822-8E7D-5DCA4BC99B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11" b="10593"/>
          <a:stretch/>
        </p:blipFill>
        <p:spPr bwMode="auto">
          <a:xfrm>
            <a:off x="2685509" y="3673165"/>
            <a:ext cx="1068762" cy="671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You Can Just Iso my Butane: Isobutane and Isomerization in the Shale Gas  World | RBN Energy">
            <a:extLst>
              <a:ext uri="{FF2B5EF4-FFF2-40B4-BE49-F238E27FC236}">
                <a16:creationId xmlns:a16="http://schemas.microsoft.com/office/drawing/2014/main" id="{ACA36AE2-E96E-A5D7-1579-734A3DB7AF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4" t="25526" r="48539" b="12251"/>
          <a:stretch/>
        </p:blipFill>
        <p:spPr bwMode="auto">
          <a:xfrm>
            <a:off x="468344" y="3675234"/>
            <a:ext cx="824051" cy="671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63DB4BE-C76E-98D8-820F-625CD40627D7}"/>
              </a:ext>
            </a:extLst>
          </p:cNvPr>
          <p:cNvSpPr txBox="1"/>
          <p:nvPr/>
        </p:nvSpPr>
        <p:spPr>
          <a:xfrm>
            <a:off x="409391" y="3440264"/>
            <a:ext cx="94889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Normal Butane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27ADCE9-DCEB-46E9-D576-5FBE061D55F9}"/>
              </a:ext>
            </a:extLst>
          </p:cNvPr>
          <p:cNvSpPr txBox="1"/>
          <p:nvPr/>
        </p:nvSpPr>
        <p:spPr>
          <a:xfrm>
            <a:off x="1629388" y="3442333"/>
            <a:ext cx="75073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Iso-Butane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0F7480-2F5E-E597-EAFD-6263D4134977}"/>
              </a:ext>
            </a:extLst>
          </p:cNvPr>
          <p:cNvSpPr txBox="1"/>
          <p:nvPr/>
        </p:nvSpPr>
        <p:spPr>
          <a:xfrm>
            <a:off x="2900446" y="3440264"/>
            <a:ext cx="63888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Butylene</a:t>
            </a:r>
          </a:p>
        </p:txBody>
      </p:sp>
      <p:pic>
        <p:nvPicPr>
          <p:cNvPr id="5" name="Picture 8" descr="You Can Just Iso my Butane: Isobutane and Isomerization in the Shale Gas  World | RBN Energy">
            <a:extLst>
              <a:ext uri="{FF2B5EF4-FFF2-40B4-BE49-F238E27FC236}">
                <a16:creationId xmlns:a16="http://schemas.microsoft.com/office/drawing/2014/main" id="{35C427CE-630C-AE59-1D08-B30A73246B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62" t="25526" r="9059" b="12251"/>
          <a:stretch/>
        </p:blipFill>
        <p:spPr bwMode="auto">
          <a:xfrm>
            <a:off x="1648820" y="3680788"/>
            <a:ext cx="690329" cy="666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urved Connector 6">
            <a:extLst>
              <a:ext uri="{FF2B5EF4-FFF2-40B4-BE49-F238E27FC236}">
                <a16:creationId xmlns:a16="http://schemas.microsoft.com/office/drawing/2014/main" id="{D3A02FA7-7F3F-0875-E4B9-10F4BEADDB65}"/>
              </a:ext>
            </a:extLst>
          </p:cNvPr>
          <p:cNvCxnSpPr>
            <a:cxnSpLocks/>
            <a:stCxn id="5" idx="2"/>
            <a:endCxn id="1030" idx="2"/>
          </p:cNvCxnSpPr>
          <p:nvPr/>
        </p:nvCxnSpPr>
        <p:spPr>
          <a:xfrm rot="5400000" flipH="1" flipV="1">
            <a:off x="2605902" y="3732935"/>
            <a:ext cx="2069" cy="1225905"/>
          </a:xfrm>
          <a:prstGeom prst="curvedConnector3">
            <a:avLst>
              <a:gd name="adj1" fmla="val -1104881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FDDF6AA-FC2A-561A-FB78-AD5D45792CC4}"/>
              </a:ext>
            </a:extLst>
          </p:cNvPr>
          <p:cNvCxnSpPr>
            <a:stCxn id="1032" idx="2"/>
          </p:cNvCxnSpPr>
          <p:nvPr/>
        </p:nvCxnSpPr>
        <p:spPr>
          <a:xfrm flipH="1">
            <a:off x="880369" y="4346922"/>
            <a:ext cx="1" cy="6912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E3F23A3-1F07-BDC9-E57B-326B23EA5122}"/>
              </a:ext>
            </a:extLst>
          </p:cNvPr>
          <p:cNvSpPr txBox="1"/>
          <p:nvPr/>
        </p:nvSpPr>
        <p:spPr>
          <a:xfrm>
            <a:off x="2125475" y="4551979"/>
            <a:ext cx="106875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Desired Reaction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DD0C1C-CBCF-F44F-4B97-299A870A27DC}"/>
              </a:ext>
            </a:extLst>
          </p:cNvPr>
          <p:cNvSpPr txBox="1"/>
          <p:nvPr/>
        </p:nvSpPr>
        <p:spPr>
          <a:xfrm>
            <a:off x="880370" y="4807311"/>
            <a:ext cx="47791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Inert</a:t>
            </a:r>
          </a:p>
        </p:txBody>
      </p:sp>
      <p:pic>
        <p:nvPicPr>
          <p:cNvPr id="1034" name="Picture 10" descr="In-line analyzer - All industrial manufacturers">
            <a:extLst>
              <a:ext uri="{FF2B5EF4-FFF2-40B4-BE49-F238E27FC236}">
                <a16:creationId xmlns:a16="http://schemas.microsoft.com/office/drawing/2014/main" id="{5C1BD86A-F4D8-BB59-15F5-A6C252F35C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8590" y="2607442"/>
            <a:ext cx="2199869" cy="2199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45693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8"/>
          <p:cNvSpPr txBox="1">
            <a:spLocks noGrp="1"/>
          </p:cNvSpPr>
          <p:nvPr>
            <p:ph type="title"/>
          </p:nvPr>
        </p:nvSpPr>
        <p:spPr>
          <a:xfrm>
            <a:off x="280979" y="146967"/>
            <a:ext cx="3300900" cy="16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sz="3000" dirty="0"/>
              <a:t>Data Source</a:t>
            </a:r>
            <a:endParaRPr sz="3000" dirty="0"/>
          </a:p>
        </p:txBody>
      </p:sp>
      <p:sp>
        <p:nvSpPr>
          <p:cNvPr id="223" name="Google Shape;223;p28"/>
          <p:cNvSpPr txBox="1">
            <a:spLocks noGrp="1"/>
          </p:cNvSpPr>
          <p:nvPr>
            <p:ph type="subTitle" idx="1"/>
          </p:nvPr>
        </p:nvSpPr>
        <p:spPr>
          <a:xfrm>
            <a:off x="0" y="1361632"/>
            <a:ext cx="4521600" cy="3356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46050" indent="0"/>
            <a:r>
              <a:rPr lang="en-US" sz="1400" dirty="0">
                <a:solidFill>
                  <a:srgbClr val="24292F"/>
                </a:solidFill>
                <a:latin typeface="Arial"/>
                <a:cs typeface="Arial"/>
              </a:rPr>
              <a:t>Used real refinery historian and lab data</a:t>
            </a:r>
          </a:p>
          <a:p>
            <a:r>
              <a:rPr lang="en-US" sz="1400" dirty="0">
                <a:solidFill>
                  <a:srgbClr val="24292F"/>
                </a:solidFill>
                <a:latin typeface="Arial"/>
                <a:cs typeface="Arial"/>
              </a:rPr>
              <a:t>Twice Daily Lab Sample from 7/16/2022 – 1/1/2021</a:t>
            </a:r>
          </a:p>
          <a:p>
            <a:r>
              <a:rPr lang="en-US" sz="1400" dirty="0">
                <a:solidFill>
                  <a:srgbClr val="24292F"/>
                </a:solidFill>
                <a:latin typeface="Arial"/>
                <a:cs typeface="Arial"/>
              </a:rPr>
              <a:t>1,854 Total Lab Data Points</a:t>
            </a:r>
          </a:p>
          <a:p>
            <a:r>
              <a:rPr lang="en-US" sz="1400" dirty="0">
                <a:solidFill>
                  <a:srgbClr val="24292F"/>
                </a:solidFill>
                <a:latin typeface="Arial"/>
                <a:cs typeface="Arial"/>
              </a:rPr>
              <a:t>1,854 Total Tower A Data Points</a:t>
            </a:r>
          </a:p>
          <a:p>
            <a:r>
              <a:rPr lang="en-US" sz="1400" dirty="0">
                <a:solidFill>
                  <a:srgbClr val="24292F"/>
                </a:solidFill>
                <a:latin typeface="Arial"/>
                <a:cs typeface="Arial"/>
              </a:rPr>
              <a:t>1,854 Total Tower B Data Points</a:t>
            </a:r>
          </a:p>
          <a:p>
            <a:r>
              <a:rPr lang="en-US" sz="1400" dirty="0">
                <a:solidFill>
                  <a:srgbClr val="24292F"/>
                </a:solidFill>
                <a:latin typeface="Arial"/>
                <a:cs typeface="Arial"/>
              </a:rPr>
              <a:t>1,854 Total Tower C Data Points</a:t>
            </a:r>
          </a:p>
          <a:p>
            <a:r>
              <a:rPr lang="en-US" sz="1400" dirty="0">
                <a:solidFill>
                  <a:srgbClr val="24292F"/>
                </a:solidFill>
                <a:latin typeface="Arial"/>
                <a:cs typeface="Arial"/>
              </a:rPr>
              <a:t>1,854 Total Reactor Data Points</a:t>
            </a:r>
          </a:p>
          <a:p>
            <a:endParaRPr lang="en-US" dirty="0"/>
          </a:p>
          <a:p>
            <a:endParaRPr lang="en-US" dirty="0"/>
          </a:p>
          <a:p>
            <a:pPr marL="146050" indent="0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073D48-A927-54B4-405E-31E9A37F32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3808" y="194164"/>
            <a:ext cx="3164667" cy="475517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C95C190-0485-E28E-EDCD-DB7638A7FB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979" y="3048832"/>
            <a:ext cx="4049392" cy="1834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3911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8"/>
          <p:cNvSpPr txBox="1">
            <a:spLocks noGrp="1"/>
          </p:cNvSpPr>
          <p:nvPr>
            <p:ph type="ctrTitle"/>
          </p:nvPr>
        </p:nvSpPr>
        <p:spPr>
          <a:xfrm>
            <a:off x="221760" y="1"/>
            <a:ext cx="6053400" cy="6416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</a:pPr>
            <a:r>
              <a:rPr lang="en-US" sz="2800" dirty="0"/>
              <a:t>Process Block Flow</a:t>
            </a:r>
            <a:endParaRPr sz="2800" dirty="0"/>
          </a:p>
        </p:txBody>
      </p:sp>
      <p:pic>
        <p:nvPicPr>
          <p:cNvPr id="2" name="Google Shape;207;p26">
            <a:extLst>
              <a:ext uri="{FF2B5EF4-FFF2-40B4-BE49-F238E27FC236}">
                <a16:creationId xmlns:a16="http://schemas.microsoft.com/office/drawing/2014/main" id="{D9403827-B7FA-5DFC-F2AD-D94999C36FC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3558" y="553452"/>
            <a:ext cx="7956884" cy="459004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336447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8"/>
          <p:cNvSpPr txBox="1">
            <a:spLocks noGrp="1"/>
          </p:cNvSpPr>
          <p:nvPr>
            <p:ph type="title"/>
          </p:nvPr>
        </p:nvSpPr>
        <p:spPr>
          <a:xfrm>
            <a:off x="162047" y="147675"/>
            <a:ext cx="3300900" cy="16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sz="3000" dirty="0"/>
              <a:t>Desired Outcome</a:t>
            </a:r>
            <a:endParaRPr sz="3000" dirty="0"/>
          </a:p>
        </p:txBody>
      </p:sp>
      <p:sp>
        <p:nvSpPr>
          <p:cNvPr id="223" name="Google Shape;223;p28"/>
          <p:cNvSpPr txBox="1">
            <a:spLocks noGrp="1"/>
          </p:cNvSpPr>
          <p:nvPr>
            <p:ph type="subTitle" idx="1"/>
          </p:nvPr>
        </p:nvSpPr>
        <p:spPr>
          <a:xfrm>
            <a:off x="-173625" y="1834875"/>
            <a:ext cx="45216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 sz="1600" b="1" i="0" dirty="0">
                <a:solidFill>
                  <a:srgbClr val="24292F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endParaRPr dirty="0"/>
          </a:p>
        </p:txBody>
      </p:sp>
      <p:sp>
        <p:nvSpPr>
          <p:cNvPr id="224" name="Google Shape;224;p28"/>
          <p:cNvSpPr txBox="1">
            <a:spLocks noGrp="1"/>
          </p:cNvSpPr>
          <p:nvPr>
            <p:ph type="body" idx="2"/>
          </p:nvPr>
        </p:nvSpPr>
        <p:spPr>
          <a:xfrm>
            <a:off x="4826984" y="449800"/>
            <a:ext cx="4154969" cy="30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00000"/>
              </a:lnSpc>
              <a:buSzPts val="1600"/>
              <a:buFont typeface="Arial"/>
              <a:buNone/>
            </a:pPr>
            <a:r>
              <a:rPr lang="en-US" sz="1400" dirty="0">
                <a:solidFill>
                  <a:srgbClr val="24292F"/>
                </a:solidFill>
                <a:latin typeface="Arial"/>
                <a:cs typeface="Arial"/>
                <a:sym typeface="Arial"/>
              </a:rPr>
              <a:t>By allowing Realtime monitoring and thus, optimization of N-Butane levels, the following opportunity cost benefits may be realized annually:</a:t>
            </a:r>
          </a:p>
          <a:p>
            <a:pPr>
              <a:lnSpc>
                <a:spcPct val="100000"/>
              </a:lnSpc>
              <a:buSzPts val="1600"/>
              <a:buFont typeface="Arial"/>
              <a:buNone/>
            </a:pPr>
            <a:endParaRPr lang="en-US" sz="1400" dirty="0">
              <a:solidFill>
                <a:srgbClr val="24292F"/>
              </a:solidFill>
              <a:latin typeface="Arial"/>
              <a:cs typeface="Arial"/>
              <a:sym typeface="Arial"/>
            </a:endParaRPr>
          </a:p>
          <a:p>
            <a:pPr>
              <a:lnSpc>
                <a:spcPct val="100000"/>
              </a:lnSpc>
              <a:buSzPts val="1600"/>
              <a:buFont typeface="Arial"/>
            </a:pPr>
            <a:r>
              <a:rPr lang="en-US" sz="1400" dirty="0">
                <a:solidFill>
                  <a:srgbClr val="24292F"/>
                </a:solidFill>
                <a:latin typeface="Arial"/>
                <a:cs typeface="Arial"/>
                <a:sym typeface="Arial"/>
              </a:rPr>
              <a:t>Online Analyzer Replacement Costs: $1M</a:t>
            </a:r>
          </a:p>
          <a:p>
            <a:pPr>
              <a:lnSpc>
                <a:spcPct val="100000"/>
              </a:lnSpc>
              <a:buSzPts val="1600"/>
              <a:buFont typeface="Arial"/>
            </a:pPr>
            <a:r>
              <a:rPr lang="en-US" sz="1400" dirty="0">
                <a:solidFill>
                  <a:srgbClr val="24292F"/>
                </a:solidFill>
                <a:latin typeface="Arial"/>
                <a:cs typeface="Arial"/>
                <a:sym typeface="Arial"/>
              </a:rPr>
              <a:t>Octane Optimization: $700K </a:t>
            </a:r>
          </a:p>
          <a:p>
            <a:pPr>
              <a:lnSpc>
                <a:spcPct val="100000"/>
              </a:lnSpc>
              <a:buSzPts val="1600"/>
              <a:buFont typeface="Arial"/>
            </a:pPr>
            <a:r>
              <a:rPr lang="en-US" sz="1400" dirty="0">
                <a:solidFill>
                  <a:srgbClr val="24292F"/>
                </a:solidFill>
                <a:latin typeface="Arial"/>
                <a:cs typeface="Arial"/>
                <a:sym typeface="Arial"/>
              </a:rPr>
              <a:t>Maintenance Costs: $500K </a:t>
            </a:r>
          </a:p>
          <a:p>
            <a:pPr>
              <a:lnSpc>
                <a:spcPct val="100000"/>
              </a:lnSpc>
              <a:buSzPts val="1600"/>
              <a:buFont typeface="Arial"/>
            </a:pPr>
            <a:r>
              <a:rPr lang="en-US" sz="1400" dirty="0">
                <a:solidFill>
                  <a:srgbClr val="24292F"/>
                </a:solidFill>
                <a:latin typeface="Arial"/>
                <a:cs typeface="Arial"/>
                <a:sym typeface="Arial"/>
              </a:rPr>
              <a:t>Total = $1.2M annually</a:t>
            </a:r>
          </a:p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endParaRPr sz="1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325AAE5-6ABA-DC1E-95A6-872D1F20843D}"/>
              </a:ext>
            </a:extLst>
          </p:cNvPr>
          <p:cNvSpPr txBox="1"/>
          <p:nvPr/>
        </p:nvSpPr>
        <p:spPr>
          <a:xfrm>
            <a:off x="-63311" y="1255910"/>
            <a:ext cx="4300972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311150">
              <a:buClr>
                <a:schemeClr val="accent1"/>
              </a:buClr>
              <a:buSzPts val="1600"/>
            </a:pPr>
            <a:r>
              <a:rPr lang="en-US" dirty="0">
                <a:solidFill>
                  <a:srgbClr val="24292F"/>
                </a:solidFill>
                <a:ea typeface="Lato"/>
                <a:sym typeface="Lato"/>
              </a:rPr>
              <a:t>The project analysis output hopes to provide plant operations with a live view of the predicted Volume Percentage of N-Butane in the Tower A Recycle line.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b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endParaRPr lang="en-US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pic>
        <p:nvPicPr>
          <p:cNvPr id="3074" name="Picture 2" descr="Oil Futures Have Dropped Below $12. Crude's Problems May Get Worse">
            <a:extLst>
              <a:ext uri="{FF2B5EF4-FFF2-40B4-BE49-F238E27FC236}">
                <a16:creationId xmlns:a16="http://schemas.microsoft.com/office/drawing/2014/main" id="{51B91DB9-2FE0-0CFA-D71E-5FC5ED6204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565" y="2493592"/>
            <a:ext cx="3753349" cy="2502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87747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8"/>
          <p:cNvSpPr txBox="1">
            <a:spLocks noGrp="1"/>
          </p:cNvSpPr>
          <p:nvPr>
            <p:ph type="title"/>
          </p:nvPr>
        </p:nvSpPr>
        <p:spPr>
          <a:xfrm>
            <a:off x="162047" y="147675"/>
            <a:ext cx="3300900" cy="16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sz="3000" dirty="0"/>
              <a:t>Data Exploration</a:t>
            </a:r>
            <a:endParaRPr sz="3000" dirty="0"/>
          </a:p>
        </p:txBody>
      </p:sp>
      <p:sp>
        <p:nvSpPr>
          <p:cNvPr id="223" name="Google Shape;223;p28"/>
          <p:cNvSpPr txBox="1">
            <a:spLocks noGrp="1"/>
          </p:cNvSpPr>
          <p:nvPr>
            <p:ph type="subTitle" idx="1"/>
          </p:nvPr>
        </p:nvSpPr>
        <p:spPr>
          <a:xfrm>
            <a:off x="-173625" y="1834875"/>
            <a:ext cx="45216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 sz="1600" b="1" i="0" dirty="0">
                <a:solidFill>
                  <a:srgbClr val="24292F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endParaRPr dirty="0"/>
          </a:p>
        </p:txBody>
      </p:sp>
      <p:sp>
        <p:nvSpPr>
          <p:cNvPr id="224" name="Google Shape;224;p28"/>
          <p:cNvSpPr txBox="1">
            <a:spLocks noGrp="1"/>
          </p:cNvSpPr>
          <p:nvPr>
            <p:ph type="body" idx="2"/>
          </p:nvPr>
        </p:nvSpPr>
        <p:spPr>
          <a:xfrm>
            <a:off x="9690" y="1300031"/>
            <a:ext cx="4154969" cy="36957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46050" indent="0">
              <a:buNone/>
            </a:pPr>
            <a:r>
              <a:rPr lang="en-US" sz="1400" dirty="0">
                <a:solidFill>
                  <a:srgbClr val="24292F"/>
                </a:solidFill>
                <a:latin typeface="Arial"/>
                <a:cs typeface="Arial"/>
                <a:sym typeface="Arial"/>
              </a:rPr>
              <a:t>The exploratory data analysis process began with checking the raw data for non-numerical values. </a:t>
            </a:r>
          </a:p>
          <a:p>
            <a:r>
              <a:rPr lang="en-US" sz="1400" dirty="0">
                <a:solidFill>
                  <a:srgbClr val="24292F"/>
                </a:solidFill>
                <a:latin typeface="Arial"/>
                <a:cs typeface="Arial"/>
                <a:sym typeface="Arial"/>
              </a:rPr>
              <a:t>Remove String: "Bad", "Bad Input", "Error", and "I/O Timeout".</a:t>
            </a:r>
          </a:p>
          <a:p>
            <a:r>
              <a:rPr lang="en-US" sz="1400" dirty="0">
                <a:solidFill>
                  <a:srgbClr val="24292F"/>
                </a:solidFill>
                <a:latin typeface="Arial"/>
                <a:cs typeface="Arial"/>
                <a:sym typeface="Arial"/>
              </a:rPr>
              <a:t>Remove Outliers: Generated summary statistics to get an idea of the spread of the data values. </a:t>
            </a:r>
          </a:p>
          <a:p>
            <a:r>
              <a:rPr lang="en-US" sz="1400" dirty="0">
                <a:solidFill>
                  <a:srgbClr val="24292F"/>
                </a:solidFill>
                <a:latin typeface="Arial"/>
                <a:cs typeface="Arial"/>
                <a:sym typeface="Arial"/>
              </a:rPr>
              <a:t>Remove Shutdown Data: Turnaround for the plant, meaning that the plant itself was shut down and all the data collected in the period was invalid. </a:t>
            </a:r>
            <a:br>
              <a:rPr lang="en-US" dirty="0"/>
            </a:br>
            <a:endParaRPr sz="1400" dirty="0"/>
          </a:p>
        </p:txBody>
      </p:sp>
      <p:sp>
        <p:nvSpPr>
          <p:cNvPr id="2" name="Google Shape;224;p28">
            <a:extLst>
              <a:ext uri="{FF2B5EF4-FFF2-40B4-BE49-F238E27FC236}">
                <a16:creationId xmlns:a16="http://schemas.microsoft.com/office/drawing/2014/main" id="{4E4395D6-930B-87B3-0BE1-084E8B1CA079}"/>
              </a:ext>
            </a:extLst>
          </p:cNvPr>
          <p:cNvSpPr txBox="1">
            <a:spLocks/>
          </p:cNvSpPr>
          <p:nvPr/>
        </p:nvSpPr>
        <p:spPr>
          <a:xfrm>
            <a:off x="4669922" y="147674"/>
            <a:ext cx="4312031" cy="4207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46050" indent="0">
              <a:buNone/>
            </a:pPr>
            <a:br>
              <a:rPr lang="en-US" dirty="0"/>
            </a:br>
            <a:r>
              <a:rPr lang="en-US" sz="1400" dirty="0">
                <a:solidFill>
                  <a:srgbClr val="24292F"/>
                </a:solidFill>
                <a:latin typeface="Arial"/>
                <a:cs typeface="Arial"/>
              </a:rPr>
              <a:t>Feature Importance</a:t>
            </a:r>
          </a:p>
          <a:p>
            <a:r>
              <a:rPr lang="en-US" sz="1400" dirty="0">
                <a:solidFill>
                  <a:srgbClr val="24292F"/>
                </a:solidFill>
                <a:latin typeface="Arial"/>
                <a:cs typeface="Arial"/>
              </a:rPr>
              <a:t>Feature coefficients, and correlations to understand the relationships of the features among each other and with different model types. </a:t>
            </a:r>
          </a:p>
          <a:p>
            <a:r>
              <a:rPr lang="en-US" sz="1400" dirty="0">
                <a:solidFill>
                  <a:srgbClr val="24292F"/>
                </a:solidFill>
                <a:latin typeface="Arial"/>
                <a:cs typeface="Arial"/>
              </a:rPr>
              <a:t>The feature importance functions such as model.coef_ and model.feature_importances_ allowed for a systematic ranking of features. </a:t>
            </a:r>
          </a:p>
          <a:p>
            <a:pPr indent="-228600">
              <a:buFont typeface="Lato"/>
              <a:buNone/>
            </a:pPr>
            <a:endParaRPr lang="en-US" sz="1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6F9E76E-0AC8-69C8-5B30-A8F38DEB31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7242" y="2559189"/>
            <a:ext cx="2461311" cy="2436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9046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8"/>
          <p:cNvSpPr txBox="1">
            <a:spLocks noGrp="1"/>
          </p:cNvSpPr>
          <p:nvPr>
            <p:ph type="title"/>
          </p:nvPr>
        </p:nvSpPr>
        <p:spPr>
          <a:xfrm>
            <a:off x="162047" y="147675"/>
            <a:ext cx="3300900" cy="16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sz="3000" dirty="0"/>
              <a:t>Analysis Phase</a:t>
            </a:r>
            <a:endParaRPr sz="3000" dirty="0"/>
          </a:p>
        </p:txBody>
      </p:sp>
      <p:sp>
        <p:nvSpPr>
          <p:cNvPr id="223" name="Google Shape;223;p28"/>
          <p:cNvSpPr txBox="1">
            <a:spLocks noGrp="1"/>
          </p:cNvSpPr>
          <p:nvPr>
            <p:ph type="subTitle" idx="1"/>
          </p:nvPr>
        </p:nvSpPr>
        <p:spPr>
          <a:xfrm>
            <a:off x="0" y="1345590"/>
            <a:ext cx="4521600" cy="2873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46050" indent="0">
              <a:lnSpc>
                <a:spcPct val="115000"/>
              </a:lnSpc>
              <a:buSzPts val="1300"/>
            </a:pPr>
            <a:r>
              <a:rPr lang="en-US" sz="1400" dirty="0">
                <a:solidFill>
                  <a:srgbClr val="24292F"/>
                </a:solidFill>
                <a:latin typeface="Arial"/>
                <a:cs typeface="Arial"/>
              </a:rPr>
              <a:t>Twelve (12) provisional machine learning models were created </a:t>
            </a:r>
          </a:p>
          <a:p>
            <a:pPr>
              <a:lnSpc>
                <a:spcPct val="115000"/>
              </a:lnSpc>
              <a:buSzPts val="1300"/>
              <a:buFont typeface="Lato"/>
              <a:buChar char="●"/>
            </a:pPr>
            <a:r>
              <a:rPr lang="en-US" sz="1400" dirty="0">
                <a:solidFill>
                  <a:srgbClr val="24292F"/>
                </a:solidFill>
                <a:latin typeface="Arial"/>
                <a:cs typeface="Arial"/>
              </a:rPr>
              <a:t>- Tower A: (Linear Regression, Logistic Regression, Random Forrest, and Support Vector Machine)</a:t>
            </a:r>
          </a:p>
          <a:p>
            <a:pPr>
              <a:lnSpc>
                <a:spcPct val="115000"/>
              </a:lnSpc>
              <a:buSzPts val="1300"/>
              <a:buFont typeface="Lato"/>
              <a:buChar char="●"/>
            </a:pPr>
            <a:r>
              <a:rPr lang="en-US" sz="1400" dirty="0">
                <a:solidFill>
                  <a:srgbClr val="24292F"/>
                </a:solidFill>
                <a:latin typeface="Arial"/>
                <a:cs typeface="Arial"/>
              </a:rPr>
              <a:t>- Tower B: (Linear Regression, Logistic Regression, Random Forrest, and Support Vector Machine)</a:t>
            </a:r>
          </a:p>
          <a:p>
            <a:pPr>
              <a:lnSpc>
                <a:spcPct val="115000"/>
              </a:lnSpc>
              <a:buSzPts val="1300"/>
              <a:buFont typeface="Lato"/>
              <a:buChar char="●"/>
            </a:pPr>
            <a:r>
              <a:rPr lang="en-US" sz="1400" dirty="0">
                <a:solidFill>
                  <a:srgbClr val="24292F"/>
                </a:solidFill>
                <a:latin typeface="Arial"/>
                <a:cs typeface="Arial"/>
              </a:rPr>
              <a:t>- Reactor: (Linear Regression, Logistic Regression, Random Forrest, and Support Vector Machine)</a:t>
            </a:r>
          </a:p>
          <a:p>
            <a:pPr marL="457200" lvl="0" indent="-3111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endParaRPr dirty="0"/>
          </a:p>
        </p:txBody>
      </p:sp>
      <p:sp>
        <p:nvSpPr>
          <p:cNvPr id="224" name="Google Shape;224;p28"/>
          <p:cNvSpPr txBox="1">
            <a:spLocks noGrp="1"/>
          </p:cNvSpPr>
          <p:nvPr>
            <p:ph type="body" idx="2"/>
          </p:nvPr>
        </p:nvSpPr>
        <p:spPr>
          <a:xfrm>
            <a:off x="4826984" y="449800"/>
            <a:ext cx="4154969" cy="30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46050" indent="0">
              <a:buNone/>
            </a:pPr>
            <a:r>
              <a:rPr lang="en-US" sz="1400" dirty="0">
                <a:solidFill>
                  <a:srgbClr val="24292F"/>
                </a:solidFill>
                <a:latin typeface="Arial"/>
                <a:cs typeface="Arial"/>
              </a:rPr>
              <a:t>SK Learn's Linear Regression model was selected</a:t>
            </a:r>
          </a:p>
          <a:p>
            <a:r>
              <a:rPr lang="en-US" sz="1400" dirty="0">
                <a:solidFill>
                  <a:srgbClr val="24292F"/>
                </a:solidFill>
                <a:latin typeface="Arial"/>
                <a:cs typeface="Arial"/>
              </a:rPr>
              <a:t> This model was chosen because the output (y_predict) was more accurate, and an actual representation of the N-Butane Vol%, rather than a binary grouping prediction is output. </a:t>
            </a:r>
          </a:p>
          <a:p>
            <a:r>
              <a:rPr lang="en-US" sz="1400" dirty="0">
                <a:solidFill>
                  <a:srgbClr val="24292F"/>
                </a:solidFill>
                <a:latin typeface="Arial"/>
                <a:cs typeface="Arial"/>
              </a:rPr>
              <a:t>This number based prediction proves more valuable in real-world operations of the process unit in question. </a:t>
            </a:r>
          </a:p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endParaRPr sz="1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9EB126-3A3A-701B-961C-2FEED428B1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5071" y="3229471"/>
            <a:ext cx="4358794" cy="1350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9596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2"/>
          <p:cNvSpPr txBox="1">
            <a:spLocks noGrp="1"/>
          </p:cNvSpPr>
          <p:nvPr>
            <p:ph type="title"/>
          </p:nvPr>
        </p:nvSpPr>
        <p:spPr>
          <a:xfrm>
            <a:off x="463695" y="1392828"/>
            <a:ext cx="4065024" cy="2420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sz="2800" b="0" i="0" u="none" strike="noStrike" dirty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Technologies Utilized</a:t>
            </a:r>
            <a:endParaRPr sz="4000" dirty="0">
              <a:solidFill>
                <a:schemeClr val="lt1"/>
              </a:solidFill>
            </a:endParaRPr>
          </a:p>
        </p:txBody>
      </p:sp>
      <p:sp>
        <p:nvSpPr>
          <p:cNvPr id="171" name="Google Shape;171;p22"/>
          <p:cNvSpPr txBox="1">
            <a:spLocks noGrp="1"/>
          </p:cNvSpPr>
          <p:nvPr>
            <p:ph type="body" idx="2"/>
          </p:nvPr>
        </p:nvSpPr>
        <p:spPr>
          <a:xfrm>
            <a:off x="4822212" y="234733"/>
            <a:ext cx="4187387" cy="4736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•"/>
            </a:pPr>
            <a:r>
              <a:rPr lang="en-US" sz="1400" dirty="0">
                <a:solidFill>
                  <a:srgbClr val="24292F"/>
                </a:solidFill>
                <a:latin typeface="Arial"/>
                <a:cs typeface="Arial"/>
                <a:sym typeface="Arial"/>
              </a:rPr>
              <a:t>GitHub</a:t>
            </a:r>
            <a:endParaRPr sz="1400" dirty="0">
              <a:solidFill>
                <a:srgbClr val="24292F"/>
              </a:solidFill>
              <a:latin typeface="Arial"/>
              <a:cs typeface="Arial"/>
              <a:sym typeface="Arial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•"/>
            </a:pPr>
            <a:r>
              <a:rPr lang="en-US" sz="1400" dirty="0">
                <a:solidFill>
                  <a:srgbClr val="24292F"/>
                </a:solidFill>
                <a:latin typeface="Arial"/>
                <a:cs typeface="Arial"/>
                <a:sym typeface="Arial"/>
              </a:rPr>
              <a:t>Python </a:t>
            </a:r>
            <a:endParaRPr sz="1400" dirty="0">
              <a:solidFill>
                <a:srgbClr val="24292F"/>
              </a:solidFill>
              <a:latin typeface="Arial"/>
              <a:cs typeface="Arial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•"/>
            </a:pPr>
            <a:r>
              <a:rPr lang="en-US" sz="1400" dirty="0">
                <a:solidFill>
                  <a:srgbClr val="24292F"/>
                </a:solidFill>
                <a:latin typeface="Arial"/>
                <a:cs typeface="Arial"/>
                <a:sym typeface="Arial"/>
              </a:rPr>
              <a:t>Jupyter Notebook</a:t>
            </a:r>
            <a:endParaRPr sz="1400" dirty="0">
              <a:solidFill>
                <a:srgbClr val="24292F"/>
              </a:solidFill>
              <a:latin typeface="Arial"/>
              <a:cs typeface="Arial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•"/>
            </a:pPr>
            <a:r>
              <a:rPr lang="en-US" sz="1400" dirty="0">
                <a:solidFill>
                  <a:srgbClr val="24292F"/>
                </a:solidFill>
                <a:latin typeface="Arial"/>
                <a:cs typeface="Arial"/>
                <a:sym typeface="Arial"/>
              </a:rPr>
              <a:t>SK Learn Machine Learning</a:t>
            </a:r>
            <a:endParaRPr sz="1400" dirty="0">
              <a:solidFill>
                <a:srgbClr val="24292F"/>
              </a:solidFill>
              <a:latin typeface="Arial"/>
              <a:cs typeface="Arial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•"/>
            </a:pPr>
            <a:r>
              <a:rPr lang="en-US" sz="1400" dirty="0">
                <a:solidFill>
                  <a:srgbClr val="24292F"/>
                </a:solidFill>
                <a:latin typeface="Arial"/>
                <a:cs typeface="Arial"/>
                <a:sym typeface="Arial"/>
              </a:rPr>
              <a:t>Mongo DB</a:t>
            </a:r>
            <a:endParaRPr sz="1400" dirty="0">
              <a:solidFill>
                <a:srgbClr val="24292F"/>
              </a:solidFill>
              <a:latin typeface="Arial"/>
              <a:cs typeface="Arial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•"/>
            </a:pPr>
            <a:r>
              <a:rPr lang="en-US" sz="1400" dirty="0">
                <a:solidFill>
                  <a:srgbClr val="24292F"/>
                </a:solidFill>
                <a:latin typeface="Arial"/>
                <a:cs typeface="Arial"/>
                <a:sym typeface="Arial"/>
              </a:rPr>
              <a:t>Excel CSV</a:t>
            </a:r>
            <a:endParaRPr sz="1400" dirty="0">
              <a:solidFill>
                <a:srgbClr val="24292F"/>
              </a:solidFill>
              <a:latin typeface="Arial"/>
              <a:cs typeface="Arial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•"/>
            </a:pPr>
            <a:r>
              <a:rPr lang="en-US" sz="1400" dirty="0">
                <a:solidFill>
                  <a:srgbClr val="24292F"/>
                </a:solidFill>
                <a:latin typeface="Arial"/>
                <a:cs typeface="Arial"/>
                <a:sym typeface="Arial"/>
              </a:rPr>
              <a:t>PostgreSQL</a:t>
            </a:r>
            <a:endParaRPr sz="1400" dirty="0">
              <a:solidFill>
                <a:srgbClr val="24292F"/>
              </a:solidFill>
              <a:latin typeface="Arial"/>
              <a:cs typeface="Arial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•"/>
            </a:pPr>
            <a:r>
              <a:rPr lang="en-US" sz="1400" dirty="0">
                <a:solidFill>
                  <a:srgbClr val="24292F"/>
                </a:solidFill>
                <a:latin typeface="Arial"/>
                <a:cs typeface="Arial"/>
                <a:sym typeface="Arial"/>
              </a:rPr>
              <a:t>Pgadmin</a:t>
            </a:r>
            <a:endParaRPr sz="1400" dirty="0">
              <a:solidFill>
                <a:srgbClr val="24292F"/>
              </a:solidFill>
              <a:latin typeface="Arial"/>
              <a:cs typeface="Arial"/>
              <a:sym typeface="Arial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•"/>
            </a:pPr>
            <a:r>
              <a:rPr lang="en-US" sz="1400" dirty="0">
                <a:solidFill>
                  <a:srgbClr val="24292F"/>
                </a:solidFill>
                <a:latin typeface="Arial"/>
                <a:cs typeface="Arial"/>
                <a:sym typeface="Arial"/>
              </a:rPr>
              <a:t>Quick Data Base Diagram</a:t>
            </a:r>
            <a:endParaRPr sz="1400" dirty="0">
              <a:solidFill>
                <a:srgbClr val="24292F"/>
              </a:solidFill>
              <a:latin typeface="Arial"/>
              <a:cs typeface="Arial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•"/>
            </a:pPr>
            <a:r>
              <a:rPr lang="en-US" sz="1400" dirty="0">
                <a:solidFill>
                  <a:srgbClr val="24292F"/>
                </a:solidFill>
                <a:latin typeface="Arial"/>
                <a:cs typeface="Arial"/>
                <a:sym typeface="Arial"/>
              </a:rPr>
              <a:t>Flask</a:t>
            </a:r>
            <a:endParaRPr sz="1400" dirty="0">
              <a:solidFill>
                <a:srgbClr val="24292F"/>
              </a:solidFill>
              <a:latin typeface="Arial"/>
              <a:cs typeface="Arial"/>
              <a:sym typeface="Arial"/>
            </a:endParaRPr>
          </a:p>
          <a:p>
            <a:pPr marL="14605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endParaRPr sz="1600" i="0" dirty="0">
              <a:solidFill>
                <a:srgbClr val="24292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" name="Google Shape;173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32703" y="2208679"/>
            <a:ext cx="1172772" cy="12094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11693" y="3418100"/>
            <a:ext cx="1172772" cy="11727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170542" y="3418100"/>
            <a:ext cx="1060821" cy="10608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</TotalTime>
  <Words>682</Words>
  <Application>Microsoft Macintosh PowerPoint</Application>
  <PresentationFormat>On-screen Show (16:9)</PresentationFormat>
  <Paragraphs>106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Proxima Nova</vt:lpstr>
      <vt:lpstr>Menlo</vt:lpstr>
      <vt:lpstr>Raleway</vt:lpstr>
      <vt:lpstr>Arial</vt:lpstr>
      <vt:lpstr>Lato</vt:lpstr>
      <vt:lpstr>Streamline</vt:lpstr>
      <vt:lpstr>Final Project </vt:lpstr>
      <vt:lpstr>T0pic</vt:lpstr>
      <vt:lpstr>Background</vt:lpstr>
      <vt:lpstr>Data Source</vt:lpstr>
      <vt:lpstr>Process Block Flow</vt:lpstr>
      <vt:lpstr>Desired Outcome</vt:lpstr>
      <vt:lpstr>Data Exploration</vt:lpstr>
      <vt:lpstr>Analysis Phase</vt:lpstr>
      <vt:lpstr>Technologies Utilized</vt:lpstr>
      <vt:lpstr>Results</vt:lpstr>
      <vt:lpstr>Recommendation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Final Project </dc:title>
  <dc:creator>Eva Hawkins</dc:creator>
  <cp:lastModifiedBy>John Brenton Arney</cp:lastModifiedBy>
  <cp:revision>8</cp:revision>
  <dcterms:modified xsi:type="dcterms:W3CDTF">2022-08-17T02:06:12Z</dcterms:modified>
</cp:coreProperties>
</file>